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6"/>
  </p:notesMasterIdLst>
  <p:sldIdLst>
    <p:sldId id="256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7" r:id="rId14"/>
    <p:sldId id="277" r:id="rId15"/>
    <p:sldId id="268" r:id="rId16"/>
    <p:sldId id="264" r:id="rId17"/>
    <p:sldId id="269" r:id="rId18"/>
    <p:sldId id="270" r:id="rId19"/>
    <p:sldId id="271" r:id="rId20"/>
    <p:sldId id="272" r:id="rId21"/>
    <p:sldId id="273" r:id="rId22"/>
    <p:sldId id="275" r:id="rId23"/>
    <p:sldId id="266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C4E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8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5ED7E-F0C1-444D-8DD2-ECF1BC433770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23848-2745-4899-8246-8AA6FE9C4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4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Door access</a:t>
            </a:r>
            <a:r>
              <a:rPr lang="en-US" baseline="0" dirty="0" smtClean="0"/>
              <a:t> / alarm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5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Motion activated</a:t>
            </a:r>
            <a:r>
              <a:rPr lang="en-US" baseline="0" dirty="0" smtClean="0"/>
              <a:t> lights (turn off the bathroom lights when you’re done!)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79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BBQ temperature regulator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68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Phone!!! (with MP3</a:t>
            </a:r>
            <a:r>
              <a:rPr lang="en-US" baseline="0" dirty="0" smtClean="0"/>
              <a:t> player)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moisture-sensing watering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79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Fleet</a:t>
            </a:r>
            <a:r>
              <a:rPr lang="en-US" baseline="0" dirty="0" smtClean="0"/>
              <a:t> tracking  (add relay for teenage driver embarrassment)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94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 on/off</a:t>
            </a:r>
            <a:r>
              <a:rPr lang="en-US" baseline="0" dirty="0" smtClean="0"/>
              <a:t> power based on wind speed (inflatable Christmas yard decorations)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23848-2745-4899-8246-8AA6FE9C41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6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1/7/2015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jpe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11" Type="http://schemas.openxmlformats.org/officeDocument/2006/relationships/image" Target="../media/image26.png"/><Relationship Id="rId5" Type="http://schemas.openxmlformats.org/officeDocument/2006/relationships/image" Target="../media/image32.png"/><Relationship Id="rId10" Type="http://schemas.openxmlformats.org/officeDocument/2006/relationships/image" Target="../media/image25.jpeg"/><Relationship Id="rId4" Type="http://schemas.openxmlformats.org/officeDocument/2006/relationships/image" Target="../media/image31.jpeg"/><Relationship Id="rId9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22.png"/><Relationship Id="rId5" Type="http://schemas.openxmlformats.org/officeDocument/2006/relationships/image" Target="../media/image38.jpeg"/><Relationship Id="rId10" Type="http://schemas.openxmlformats.org/officeDocument/2006/relationships/image" Target="../media/image21.jpeg"/><Relationship Id="rId4" Type="http://schemas.openxmlformats.org/officeDocument/2006/relationships/image" Target="../media/image29.jpe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png"/><Relationship Id="rId18" Type="http://schemas.openxmlformats.org/officeDocument/2006/relationships/image" Target="../media/image21.jpe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7.jpe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the Internet </a:t>
            </a:r>
            <a:r>
              <a:rPr lang="en-US" smtClean="0"/>
              <a:t>of Things…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With JavaScript???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16075" y="3092765"/>
            <a:ext cx="4396932" cy="1989906"/>
            <a:chOff x="2016075" y="3092765"/>
            <a:chExt cx="4396932" cy="1989906"/>
          </a:xfrm>
        </p:grpSpPr>
        <p:pic>
          <p:nvPicPr>
            <p:cNvPr id="5" name="Picture 18" descr="https://s3.amazonaws.com/technicalmachine-assets/product+pics/2014+05+15+production+modules/gpr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878" y="3092765"/>
              <a:ext cx="2537129" cy="1989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016075" y="3680297"/>
              <a:ext cx="1859803" cy="1102611"/>
              <a:chOff x="6946801" y="5522445"/>
              <a:chExt cx="1859803" cy="1102611"/>
            </a:xfrm>
          </p:grpSpPr>
          <p:pic>
            <p:nvPicPr>
              <p:cNvPr id="8" name="Picture 46" descr="https://s3.amazonaws.com/technicalmachine-assets/technical-io/modules/gprs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674" y="5522445"/>
                <a:ext cx="416052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946801" y="5978725"/>
                <a:ext cx="18598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GPRS </a:t>
                </a:r>
              </a:p>
              <a:p>
                <a:pPr algn="ctr"/>
                <a:r>
                  <a:rPr lang="en-US" dirty="0" smtClean="0"/>
                  <a:t>(2G + Phone/SIM)</a:t>
                </a:r>
                <a:endParaRPr lang="en-US" dirty="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643627" y="948211"/>
            <a:ext cx="3798408" cy="1828800"/>
            <a:chOff x="2643627" y="948211"/>
            <a:chExt cx="3798408" cy="1828800"/>
          </a:xfrm>
        </p:grpSpPr>
        <p:pic>
          <p:nvPicPr>
            <p:cNvPr id="6" name="Picture 32" descr="https://s3.amazonaws.com/technicalmachine-assets/product+pics/2014+05+15+production+modules/rfid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294" y="948211"/>
              <a:ext cx="2799741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643627" y="1455189"/>
              <a:ext cx="615874" cy="814845"/>
              <a:chOff x="9927825" y="-1886296"/>
              <a:chExt cx="615874" cy="814845"/>
            </a:xfrm>
          </p:grpSpPr>
          <p:pic>
            <p:nvPicPr>
              <p:cNvPr id="11" name="Picture 58" descr="https://s3.amazonaws.com/technicalmachine-assets/technical-io/modules/rfid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4964" y="-1886296"/>
                <a:ext cx="461596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9927825" y="-1440783"/>
                <a:ext cx="6158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RFID</a:t>
                </a:r>
                <a:endParaRPr lang="en-US" dirty="0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2171700" y="5672852"/>
            <a:ext cx="510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+10 community-contributed modules (and counting)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0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Pins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95255" y="765503"/>
            <a:ext cx="5791200" cy="5501640"/>
            <a:chOff x="320040" y="769620"/>
            <a:chExt cx="5791200" cy="5501640"/>
          </a:xfrm>
        </p:grpSpPr>
        <p:sp>
          <p:nvSpPr>
            <p:cNvPr id="3" name="Rectangle 2"/>
            <p:cNvSpPr/>
            <p:nvPr/>
          </p:nvSpPr>
          <p:spPr>
            <a:xfrm>
              <a:off x="320040" y="838200"/>
              <a:ext cx="777240" cy="241554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0040" y="3406140"/>
              <a:ext cx="777240" cy="241554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78580" y="769620"/>
              <a:ext cx="777240" cy="241554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78580" y="3337560"/>
              <a:ext cx="777240" cy="248412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2065020" y="4632960"/>
              <a:ext cx="777240" cy="2499360"/>
            </a:xfrm>
            <a:prstGeom prst="rect">
              <a:avLst/>
            </a:prstGeom>
            <a:noFill/>
            <a:ln w="762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/>
                  </a:solidFill>
                </a:ln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4671060" y="906780"/>
              <a:ext cx="1440180" cy="0"/>
            </a:xfrm>
            <a:prstGeom prst="line">
              <a:avLst/>
            </a:prstGeom>
            <a:ln w="76200"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69582" y="909957"/>
            <a:ext cx="5414010" cy="5162550"/>
            <a:chOff x="469582" y="909957"/>
            <a:chExt cx="5414010" cy="5162550"/>
          </a:xfrm>
        </p:grpSpPr>
        <p:sp>
          <p:nvSpPr>
            <p:cNvPr id="13" name="Oval 12"/>
            <p:cNvSpPr/>
            <p:nvPr/>
          </p:nvSpPr>
          <p:spPr>
            <a:xfrm>
              <a:off x="137731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57924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78117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01739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247900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47459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69176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369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124200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28035" y="5728975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37350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57543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77736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01358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244090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47078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68795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88988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120390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324225" y="5942967"/>
              <a:ext cx="129540" cy="12954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 rot="5400000">
              <a:off x="3345180" y="4510407"/>
              <a:ext cx="2080260" cy="129540"/>
              <a:chOff x="6336030" y="2864487"/>
              <a:chExt cx="2080260" cy="12954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633603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53796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73989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9761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2066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4333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65048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78524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0829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828675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 rot="5400000">
              <a:off x="3357562" y="1885317"/>
              <a:ext cx="2080260" cy="129540"/>
              <a:chOff x="6336030" y="2864487"/>
              <a:chExt cx="2080260" cy="12954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33603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53796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73989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9761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72066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4333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765048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78524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80829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828675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-505778" y="4509774"/>
              <a:ext cx="2080260" cy="129540"/>
              <a:chOff x="6336030" y="2864487"/>
              <a:chExt cx="2080260" cy="12954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33603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53796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73989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9761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066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4333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5048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78524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0829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828675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 rot="5400000">
              <a:off x="-505778" y="1942467"/>
              <a:ext cx="2080260" cy="129540"/>
              <a:chOff x="6336030" y="2864487"/>
              <a:chExt cx="2080260" cy="12954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633603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653796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73989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69761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72066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74333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765048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85241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8082915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8286750" y="2864487"/>
                <a:ext cx="129540" cy="12954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>
              <a:off x="4443412" y="4018284"/>
              <a:ext cx="1440180" cy="0"/>
            </a:xfrm>
            <a:prstGeom prst="line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7" name="TextBox 86"/>
          <p:cNvSpPr txBox="1"/>
          <p:nvPr/>
        </p:nvSpPr>
        <p:spPr>
          <a:xfrm>
            <a:off x="4671060" y="1138746"/>
            <a:ext cx="4351020" cy="107721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portA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tessel.</a:t>
            </a:r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port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'A'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gpio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tessel.</a:t>
            </a:r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port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'GPIO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rfid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lib.use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tessel.</a:t>
            </a:r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port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'A'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]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);</a:t>
            </a:r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671060" y="4226277"/>
            <a:ext cx="4351020" cy="181588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 smtClean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gpio.pin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‘G4'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>
                <a:solidFill>
                  <a:srgbClr val="D9D9D9"/>
                </a:solidFill>
                <a:latin typeface="Consolas"/>
                <a:cs typeface="Consolas"/>
              </a:rPr>
              <a:t>gpio.pwm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gpio.analog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D9D9D9"/>
                </a:solidFill>
                <a:latin typeface="Consolas"/>
                <a:cs typeface="Consolas"/>
              </a:rPr>
              <a:t>pin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gpio.digital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[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];</a:t>
            </a:r>
          </a:p>
          <a:p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  <a:p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pin.write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</a:t>
            </a:r>
            <a:r>
              <a:rPr lang="en-US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);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onsolas"/>
                <a:cs typeface="Consolas"/>
              </a:rPr>
              <a:t>// output(1)</a:t>
            </a:r>
          </a:p>
          <a:p>
            <a:r>
              <a:rPr lang="en-US" sz="1600" dirty="0" err="1" smtClean="0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 smtClean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val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 = </a:t>
            </a:r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pin.read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();</a:t>
            </a:r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72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457200"/>
            <a:ext cx="4038600" cy="61264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Thermometer</a:t>
            </a:r>
          </a:p>
          <a:p>
            <a:r>
              <a:rPr lang="en-US" dirty="0" smtClean="0"/>
              <a:t>Proximity</a:t>
            </a:r>
          </a:p>
          <a:p>
            <a:r>
              <a:rPr lang="en-US" dirty="0" smtClean="0"/>
              <a:t>Motion</a:t>
            </a:r>
          </a:p>
          <a:p>
            <a:r>
              <a:rPr lang="en-US" dirty="0" smtClean="0"/>
              <a:t>Liquid Flow</a:t>
            </a:r>
          </a:p>
          <a:p>
            <a:r>
              <a:rPr lang="en-US" dirty="0" smtClean="0"/>
              <a:t>Cameras</a:t>
            </a:r>
          </a:p>
          <a:p>
            <a:r>
              <a:rPr lang="en-US" dirty="0" smtClean="0"/>
              <a:t>Coin slots</a:t>
            </a:r>
          </a:p>
          <a:p>
            <a:r>
              <a:rPr lang="en-US" dirty="0" smtClean="0"/>
              <a:t>Force</a:t>
            </a:r>
          </a:p>
          <a:p>
            <a:r>
              <a:rPr lang="en-US" dirty="0" smtClean="0"/>
              <a:t>Moisture</a:t>
            </a:r>
          </a:p>
          <a:p>
            <a:r>
              <a:rPr lang="en-US" dirty="0" smtClean="0"/>
              <a:t>Wind speed</a:t>
            </a:r>
          </a:p>
          <a:p>
            <a:r>
              <a:rPr lang="en-US" dirty="0" smtClean="0"/>
              <a:t>Keypad</a:t>
            </a:r>
          </a:p>
          <a:p>
            <a:r>
              <a:rPr lang="en-US" dirty="0" smtClean="0"/>
              <a:t>Touch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457200"/>
            <a:ext cx="4038600" cy="61264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LCD Screens</a:t>
            </a:r>
          </a:p>
          <a:p>
            <a:r>
              <a:rPr lang="en-US" dirty="0" err="1" smtClean="0"/>
              <a:t>NeoPixels</a:t>
            </a:r>
            <a:endParaRPr lang="en-US" dirty="0" smtClean="0"/>
          </a:p>
          <a:p>
            <a:r>
              <a:rPr lang="en-US" dirty="0" smtClean="0"/>
              <a:t>LED Panels</a:t>
            </a:r>
          </a:p>
          <a:p>
            <a:r>
              <a:rPr lang="en-US" dirty="0" smtClean="0"/>
              <a:t>Fluid flow valves</a:t>
            </a:r>
          </a:p>
          <a:p>
            <a:r>
              <a:rPr lang="en-US" dirty="0" smtClean="0"/>
              <a:t>Motors</a:t>
            </a:r>
          </a:p>
          <a:p>
            <a:r>
              <a:rPr lang="en-US" dirty="0" smtClean="0"/>
              <a:t>Lasers</a:t>
            </a:r>
          </a:p>
          <a:p>
            <a:r>
              <a:rPr lang="en-US" dirty="0" smtClean="0"/>
              <a:t>Speakers</a:t>
            </a:r>
          </a:p>
          <a:p>
            <a:r>
              <a:rPr lang="en-US" dirty="0" smtClean="0"/>
              <a:t>Solenoids</a:t>
            </a:r>
          </a:p>
          <a:p>
            <a:r>
              <a:rPr lang="en-US" dirty="0" smtClean="0"/>
              <a:t>Door locks</a:t>
            </a:r>
          </a:p>
          <a:p>
            <a:endParaRPr lang="en-US" dirty="0" smtClean="0"/>
          </a:p>
          <a:p>
            <a:r>
              <a:rPr lang="en-US" dirty="0" smtClean="0"/>
              <a:t>So many more…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So what can we do?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857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691007"/>
            <a:ext cx="2263140" cy="3205226"/>
          </a:xfrm>
        </p:spPr>
      </p:pic>
      <p:pic>
        <p:nvPicPr>
          <p:cNvPr id="10" name="Picture 32" descr="https://s3.amazonaws.com/technicalmachine-assets/product+pics/2014+05+15+production+modules/rfi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1"/>
          <a:stretch/>
        </p:blipFill>
        <p:spPr bwMode="auto">
          <a:xfrm rot="10800000">
            <a:off x="312419" y="811050"/>
            <a:ext cx="3056301" cy="33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343726" y="115526"/>
            <a:ext cx="615874" cy="814845"/>
            <a:chOff x="9927825" y="-1886296"/>
            <a:chExt cx="615874" cy="814845"/>
          </a:xfrm>
        </p:grpSpPr>
        <p:pic>
          <p:nvPicPr>
            <p:cNvPr id="12" name="Picture 58" descr="https://s3.amazonaws.com/technicalmachine-assets/technical-io/modules/rfi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4964" y="-1886296"/>
              <a:ext cx="461596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9927825" y="-1440783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RFID</a:t>
              </a:r>
              <a:endParaRPr lang="en-US" dirty="0"/>
            </a:p>
          </p:txBody>
        </p:sp>
      </p:grpSp>
      <p:pic>
        <p:nvPicPr>
          <p:cNvPr id="2050" name="Picture 2" descr="Lock-style Solenoid - 12VD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629" y="4563892"/>
            <a:ext cx="1993501" cy="149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s3.amazonaws.com/technicalmachine-assets/product+pics/2014+05+15+production+modules/audi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78" y="689475"/>
            <a:ext cx="3113554" cy="17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6964005" y="65749"/>
            <a:ext cx="736099" cy="826532"/>
            <a:chOff x="2714857" y="5522445"/>
            <a:chExt cx="736099" cy="826532"/>
          </a:xfrm>
        </p:grpSpPr>
        <p:pic>
          <p:nvPicPr>
            <p:cNvPr id="17" name="Picture 38" descr="https://s3.amazonaws.com/technicalmachine-assets/technical-io/modules/audio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783" y="55224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714857" y="597964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Audio</a:t>
              </a:r>
            </a:p>
          </p:txBody>
        </p:sp>
      </p:grpSp>
      <p:pic>
        <p:nvPicPr>
          <p:cNvPr id="2052" name="Picture 4" descr="PIR (motion) sens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0" y="4563892"/>
            <a:ext cx="2003448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"/>
          <a:stretch/>
        </p:blipFill>
        <p:spPr bwMode="auto">
          <a:xfrm>
            <a:off x="5778831" y="2354579"/>
            <a:ext cx="2289333" cy="154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7573625" y="3813065"/>
            <a:ext cx="684483" cy="826532"/>
            <a:chOff x="7175704" y="-1888120"/>
            <a:chExt cx="684483" cy="826532"/>
          </a:xfrm>
        </p:grpSpPr>
        <p:pic>
          <p:nvPicPr>
            <p:cNvPr id="23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pic>
        <p:nvPicPr>
          <p:cNvPr id="2058" name="Picture 10" descr="http://previewcf.turbosquid.com/Preview/2014/05/24__00_33_08/FinalAlarmDoc4.jpg07e882da-4510-4c2d-8a52-22f906da5fa1Larger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701" y="4556431"/>
            <a:ext cx="2003449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p.globalsources.com/IMAGES/PDT/B1042692523/Alarm-Horn-Speaker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721" y="4563893"/>
            <a:ext cx="1502586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/>
          <p:cNvCxnSpPr>
            <a:stCxn id="2052" idx="0"/>
          </p:cNvCxnSpPr>
          <p:nvPr/>
        </p:nvCxnSpPr>
        <p:spPr>
          <a:xfrm flipV="1">
            <a:off x="1521334" y="3896233"/>
            <a:ext cx="2570606" cy="667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050" idx="0"/>
          </p:cNvCxnSpPr>
          <p:nvPr/>
        </p:nvCxnSpPr>
        <p:spPr>
          <a:xfrm flipV="1">
            <a:off x="3696380" y="3741420"/>
            <a:ext cx="2886185" cy="822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842133" y="3741420"/>
            <a:ext cx="1342267" cy="815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8508942" y="2315170"/>
            <a:ext cx="0" cy="27018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24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3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51" y="830043"/>
            <a:ext cx="2251701" cy="160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132912" y="1220956"/>
            <a:ext cx="684483" cy="826532"/>
            <a:chOff x="7175704" y="-1888120"/>
            <a:chExt cx="684483" cy="826532"/>
          </a:xfrm>
        </p:grpSpPr>
        <p:pic>
          <p:nvPicPr>
            <p:cNvPr id="5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pic>
        <p:nvPicPr>
          <p:cNvPr id="8" name="Picture 4" descr="PIR (motion) sens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276" y="4429769"/>
            <a:ext cx="2003448" cy="150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4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4098" name="Picture 2" descr="High Temp Waterproof DS18B20 Digital temperature sensor + extr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17" y="4412139"/>
            <a:ext cx="2336165" cy="175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4" descr="https://s3.amazonaws.com/technicalmachine-assets/product+pics/2014+05+15+production+modules/serv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6"/>
          <a:stretch/>
        </p:blipFill>
        <p:spPr bwMode="auto">
          <a:xfrm>
            <a:off x="5730240" y="744346"/>
            <a:ext cx="3446366" cy="173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097396" y="2484119"/>
            <a:ext cx="712054" cy="836395"/>
            <a:chOff x="12769799" y="-1897983"/>
            <a:chExt cx="712054" cy="836395"/>
          </a:xfrm>
        </p:grpSpPr>
        <p:pic>
          <p:nvPicPr>
            <p:cNvPr id="6" name="Picture 60" descr="https://s3.amazonaws.com/technicalmachine-assets/technical-io/modules/serv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7225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2769799" y="-1430920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Servo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53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3" name="Picture 18" descr="https://s3.amazonaws.com/technicalmachine-assets/product+pics/2014+05+15+production+modules/gpr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r="23510"/>
          <a:stretch/>
        </p:blipFill>
        <p:spPr bwMode="auto">
          <a:xfrm rot="10800000">
            <a:off x="346710" y="959164"/>
            <a:ext cx="3093720" cy="366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embrane 3x4 Matrix Keypad + extr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875" y="4622888"/>
            <a:ext cx="219455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15969" y="4343237"/>
            <a:ext cx="1859803" cy="1102611"/>
            <a:chOff x="6946801" y="5522445"/>
            <a:chExt cx="1859803" cy="1102611"/>
          </a:xfrm>
        </p:grpSpPr>
        <p:pic>
          <p:nvPicPr>
            <p:cNvPr id="9" name="Picture 46" descr="https://s3.amazonaws.com/technicalmachine-assets/technical-io/modules/gpr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674" y="5522445"/>
              <a:ext cx="41605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946801" y="5978725"/>
              <a:ext cx="1859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GPRS </a:t>
              </a:r>
            </a:p>
            <a:p>
              <a:pPr algn="ctr"/>
              <a:r>
                <a:rPr lang="en-US" dirty="0" smtClean="0"/>
                <a:t>(2G + Phone/SIM)</a:t>
              </a:r>
              <a:endParaRPr lang="en-US" dirty="0"/>
            </a:p>
          </p:txBody>
        </p:sp>
      </p:grpSp>
      <p:pic>
        <p:nvPicPr>
          <p:cNvPr id="6150" name="Picture 6" descr="https://tessel-portal.s3.amazonaws.com/uploads/original-119-1417631739357-hero_sho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959" y="4520539"/>
            <a:ext cx="27336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s3.amazonaws.com/technicalmachine-assets/product+pics/2014+05+15+production+modules/audi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70" y="759587"/>
            <a:ext cx="3113554" cy="17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964005" y="65749"/>
            <a:ext cx="736099" cy="826532"/>
            <a:chOff x="2714857" y="5522445"/>
            <a:chExt cx="736099" cy="826532"/>
          </a:xfrm>
        </p:grpSpPr>
        <p:pic>
          <p:nvPicPr>
            <p:cNvPr id="13" name="Picture 38" descr="https://s3.amazonaws.com/technicalmachine-assets/technical-io/modules/audio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783" y="55224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714857" y="5979645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Audio</a:t>
              </a:r>
            </a:p>
          </p:txBody>
        </p:sp>
      </p:grpSp>
      <p:pic>
        <p:nvPicPr>
          <p:cNvPr id="15" name="Picture 26" descr="https://s3.amazonaws.com/technicalmachine-assets/product+pics/2014+05+15+production+modules/microsd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0"/>
          <a:stretch/>
        </p:blipFill>
        <p:spPr bwMode="auto">
          <a:xfrm>
            <a:off x="5725281" y="2400300"/>
            <a:ext cx="1901915" cy="15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7489652" y="2689615"/>
            <a:ext cx="1465016" cy="836395"/>
            <a:chOff x="3187338" y="-1897983"/>
            <a:chExt cx="1465016" cy="836395"/>
          </a:xfrm>
        </p:grpSpPr>
        <p:pic>
          <p:nvPicPr>
            <p:cNvPr id="17" name="Picture 52" descr="https://s3.amazonaws.com/technicalmachine-assets/technical-io/modules/sdcard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1243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187338" y="-1430920"/>
              <a:ext cx="1465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MicroSD</a:t>
              </a:r>
              <a:r>
                <a:rPr lang="en-US" dirty="0" smtClean="0"/>
                <a:t> Card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2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7170" name="Picture 2" descr="Soil Temperature/Moisture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95" y="4389120"/>
            <a:ext cx="2498937" cy="18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lastic Water Solenoid Valve - 12V - 1/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715" y="4389120"/>
            <a:ext cx="2498937" cy="18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https://s3.amazonaws.com/technicalmachine-assets/product+pics/2014+05+15+production+modules/climat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70" y="838277"/>
            <a:ext cx="2015231" cy="16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889009" y="1268203"/>
            <a:ext cx="896592" cy="826532"/>
            <a:chOff x="5909750" y="5521525"/>
            <a:chExt cx="896592" cy="826532"/>
          </a:xfrm>
        </p:grpSpPr>
        <p:pic>
          <p:nvPicPr>
            <p:cNvPr id="8" name="Picture 44" descr="https://s3.amazonaws.com/technicalmachine-assets/technical-io/modules/climate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640" y="552152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909750" y="5978725"/>
              <a:ext cx="896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Climate</a:t>
              </a:r>
              <a:endParaRPr lang="en-US" dirty="0"/>
            </a:p>
          </p:txBody>
        </p:sp>
      </p:grpSp>
      <p:pic>
        <p:nvPicPr>
          <p:cNvPr id="10" name="Picture 22" descr="https://s3.amazonaws.com/technicalmachine-assets/product+pics/2014+05+15+production+modules/gp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96454" y="838277"/>
            <a:ext cx="1895096" cy="162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07334" y="1268203"/>
            <a:ext cx="554960" cy="826532"/>
            <a:chOff x="481989" y="-1897983"/>
            <a:chExt cx="554960" cy="826532"/>
          </a:xfrm>
        </p:grpSpPr>
        <p:pic>
          <p:nvPicPr>
            <p:cNvPr id="12" name="Picture 48" descr="https://s3.amazonaws.com/technicalmachine-assets/technical-io/modules/gp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9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81989" y="-1440783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41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3" name="Picture 22" descr="https://s3.amazonaws.com/technicalmachine-assets/product+pics/2014+05+15+production+modules/gp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96454" y="838277"/>
            <a:ext cx="1895096" cy="162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07334" y="1268203"/>
            <a:ext cx="554960" cy="826532"/>
            <a:chOff x="481989" y="-1897983"/>
            <a:chExt cx="554960" cy="826532"/>
          </a:xfrm>
        </p:grpSpPr>
        <p:pic>
          <p:nvPicPr>
            <p:cNvPr id="5" name="Picture 48" descr="https://s3.amazonaws.com/technicalmachine-assets/technical-io/modules/gps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69" y="-1897983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81989" y="-1440783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GPS</a:t>
              </a:r>
              <a:endParaRPr lang="en-US" dirty="0"/>
            </a:p>
          </p:txBody>
        </p:sp>
      </p:grpSp>
      <p:pic>
        <p:nvPicPr>
          <p:cNvPr id="8" name="Picture 2" descr="https://s3.amazonaws.com/technicalmachine-assets/product+pics/2014+05+15+production+modules/acceleromet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70" y="845897"/>
            <a:ext cx="1960343" cy="15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580174" y="1208629"/>
            <a:ext cx="1563826" cy="825612"/>
            <a:chOff x="-352978" y="5521525"/>
            <a:chExt cx="1563826" cy="825612"/>
          </a:xfrm>
        </p:grpSpPr>
        <p:pic>
          <p:nvPicPr>
            <p:cNvPr id="10" name="Picture 4" descr="https://s3.amazonaws.com/technicalmachine-assets/technical-io/modules/accelerometer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35" y="552152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352978" y="5977805"/>
              <a:ext cx="1563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Accelerometer</a:t>
              </a:r>
              <a:endParaRPr lang="en-US" dirty="0"/>
            </a:p>
          </p:txBody>
        </p:sp>
      </p:grpSp>
      <p:pic>
        <p:nvPicPr>
          <p:cNvPr id="12" name="Picture 14" descr="https://s3.amazonaws.com/technicalmachine-assets/product+pics/2014+05+15+production+modules/camer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50" y="2356834"/>
            <a:ext cx="2283330" cy="160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8035780" y="2719566"/>
            <a:ext cx="904479" cy="825612"/>
            <a:chOff x="4914647" y="5522445"/>
            <a:chExt cx="904479" cy="825612"/>
          </a:xfrm>
        </p:grpSpPr>
        <p:pic>
          <p:nvPicPr>
            <p:cNvPr id="14" name="Picture 42" descr="https://s3.amazonaws.com/technicalmachine-assets/technical-io/modules/camera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860" y="5522445"/>
              <a:ext cx="41605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914647" y="5978725"/>
              <a:ext cx="904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Camera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5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541" r="22541"/>
          <a:stretch>
            <a:fillRect/>
          </a:stretch>
        </p:blipFill>
        <p:spPr>
          <a:xfrm>
            <a:off x="3440430" y="759587"/>
            <a:ext cx="2263140" cy="3205226"/>
          </a:xfrm>
        </p:spPr>
      </p:pic>
      <p:pic>
        <p:nvPicPr>
          <p:cNvPr id="16" name="Picture 30" descr="https://s3.amazonaws.com/technicalmachine-assets/product+pics/2014+05+15+production+modules/rel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51" y="830043"/>
            <a:ext cx="2251701" cy="160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8132912" y="1220956"/>
            <a:ext cx="684483" cy="826532"/>
            <a:chOff x="7175704" y="-1888120"/>
            <a:chExt cx="684483" cy="826532"/>
          </a:xfrm>
        </p:grpSpPr>
        <p:pic>
          <p:nvPicPr>
            <p:cNvPr id="18" name="Picture 56" descr="https://s3.amazonaws.com/technicalmachine-assets/technical-io/modules/relay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9344" y="-188812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7175704" y="-1430920"/>
              <a:ext cx="68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Relay</a:t>
              </a:r>
              <a:endParaRPr lang="en-US" dirty="0"/>
            </a:p>
          </p:txBody>
        </p:sp>
      </p:grpSp>
      <p:pic>
        <p:nvPicPr>
          <p:cNvPr id="8194" name="Picture 2" descr="Anemometer Wind Speed Sensor w/Analog Voltage Outp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52" y="4312920"/>
            <a:ext cx="3017096" cy="22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9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Hi. I’m Adam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>
            <a:normAutofit/>
          </a:bodyPr>
          <a:lstStyle/>
          <a:p>
            <a:r>
              <a:rPr lang="en-US" dirty="0" smtClean="0"/>
              <a:t>Adam Barney</a:t>
            </a:r>
          </a:p>
          <a:p>
            <a:r>
              <a:rPr lang="en-US" dirty="0" smtClean="0"/>
              <a:t>Lincoln, NE</a:t>
            </a:r>
          </a:p>
          <a:p>
            <a:r>
              <a:rPr lang="en-US" dirty="0" smtClean="0"/>
              <a:t>Barney Consulting</a:t>
            </a:r>
          </a:p>
          <a:p>
            <a:r>
              <a:rPr lang="en-US" dirty="0" smtClean="0"/>
              <a:t>Microsoft MVP (C#)</a:t>
            </a:r>
          </a:p>
          <a:p>
            <a:r>
              <a:rPr lang="en-US" dirty="0" smtClean="0"/>
              <a:t>Microsoft </a:t>
            </a:r>
            <a:r>
              <a:rPr lang="en-US" dirty="0" err="1" smtClean="0"/>
              <a:t>ASPInsider</a:t>
            </a:r>
            <a:endParaRPr lang="en-US" dirty="0" smtClean="0"/>
          </a:p>
          <a:p>
            <a:r>
              <a:rPr lang="en-US" dirty="0" smtClean="0"/>
              <a:t>Nebraska.Code()</a:t>
            </a:r>
          </a:p>
          <a:p>
            <a:r>
              <a:rPr lang="en-US" dirty="0" smtClean="0"/>
              <a:t>Lincoln .NET Users Group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cabarney</a:t>
            </a:r>
            <a:endParaRPr lang="en-US" dirty="0" smtClean="0"/>
          </a:p>
          <a:p>
            <a:r>
              <a:rPr lang="en-US" dirty="0" smtClean="0"/>
              <a:t>adam@adambarney.com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 AM NOT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 JavaScript </a:t>
            </a:r>
            <a:r>
              <a:rPr lang="en-US" dirty="0" smtClean="0"/>
              <a:t>guy</a:t>
            </a:r>
          </a:p>
          <a:p>
            <a:r>
              <a:rPr lang="en-US" dirty="0"/>
              <a:t>A node.js </a:t>
            </a:r>
            <a:r>
              <a:rPr lang="en-US" dirty="0" smtClean="0"/>
              <a:t>guy</a:t>
            </a:r>
            <a:endParaRPr lang="en-US" dirty="0" smtClean="0"/>
          </a:p>
          <a:p>
            <a:r>
              <a:rPr lang="en-US" dirty="0" smtClean="0"/>
              <a:t>A hardware guy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 why am I here???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7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build="p"/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67300" y="680720"/>
            <a:ext cx="3427412" cy="1362075"/>
          </a:xfrm>
        </p:spPr>
        <p:txBody>
          <a:bodyPr/>
          <a:lstStyle/>
          <a:p>
            <a:r>
              <a:rPr lang="en-US" b="1" dirty="0" smtClean="0"/>
              <a:t>DEMOS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07" b="55"/>
          <a:stretch/>
        </p:blipFill>
        <p:spPr>
          <a:xfrm>
            <a:off x="4648200" y="4472941"/>
            <a:ext cx="4038600" cy="1188720"/>
          </a:xfrm>
        </p:spPr>
      </p:pic>
    </p:spTree>
    <p:extLst>
      <p:ext uri="{BB962C8B-B14F-4D97-AF65-F5344CB8AC3E}">
        <p14:creationId xmlns:p14="http://schemas.microsoft.com/office/powerpoint/2010/main" val="115194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67300" y="680720"/>
            <a:ext cx="3427412" cy="1362075"/>
          </a:xfrm>
        </p:spPr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07" b="55"/>
          <a:stretch/>
        </p:blipFill>
        <p:spPr>
          <a:xfrm>
            <a:off x="4648200" y="4472941"/>
            <a:ext cx="4038600" cy="1188720"/>
          </a:xfrm>
        </p:spPr>
      </p:pic>
      <p:sp>
        <p:nvSpPr>
          <p:cNvPr id="2" name="Rectangle 1"/>
          <p:cNvSpPr/>
          <p:nvPr/>
        </p:nvSpPr>
        <p:spPr>
          <a:xfrm>
            <a:off x="5917692" y="5461438"/>
            <a:ext cx="1726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E05C4E"/>
                </a:solidFill>
              </a:rPr>
              <a:t>tessel.io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0140" y="2996258"/>
            <a:ext cx="384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adam@adambarney.com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019300" y="6488668"/>
            <a:ext cx="711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10% Discount code (in case you didn’t get the text): “TESSEL-CODEMASH”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189236" b="-189236"/>
          <a:stretch>
            <a:fillRect/>
          </a:stretch>
        </p:blipFill>
        <p:spPr>
          <a:xfrm>
            <a:off x="4648200" y="406400"/>
            <a:ext cx="4038600" cy="5719763"/>
          </a:xfrm>
        </p:spPr>
      </p:pic>
      <p:sp>
        <p:nvSpPr>
          <p:cNvPr id="2" name="Rectangle 1"/>
          <p:cNvSpPr/>
          <p:nvPr/>
        </p:nvSpPr>
        <p:spPr>
          <a:xfrm>
            <a:off x="4495800" y="43039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 err="1">
                <a:solidFill>
                  <a:srgbClr val="F54A42"/>
                </a:solidFill>
                <a:latin typeface="PT Sans"/>
              </a:rPr>
              <a:t>Tessel</a:t>
            </a:r>
            <a:r>
              <a:rPr lang="en-US" sz="1200" dirty="0">
                <a:solidFill>
                  <a:srgbClr val="222222"/>
                </a:solidFill>
                <a:latin typeface="PT Sans"/>
              </a:rPr>
              <a:t> is a microcontroller that runs JavaScript.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222222"/>
                </a:solidFill>
                <a:latin typeface="PT Sans"/>
              </a:rPr>
              <a:t>It's Node-compatible and ships with </a:t>
            </a:r>
            <a:r>
              <a:rPr lang="en-US" sz="1200" dirty="0" err="1">
                <a:solidFill>
                  <a:srgbClr val="222222"/>
                </a:solidFill>
                <a:latin typeface="PT Sans"/>
              </a:rPr>
              <a:t>Wifi</a:t>
            </a:r>
            <a:r>
              <a:rPr lang="en-US" sz="1200" dirty="0">
                <a:solidFill>
                  <a:srgbClr val="222222"/>
                </a:solidFill>
                <a:latin typeface="PT Sans"/>
              </a:rPr>
              <a:t> built in. 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222222"/>
                </a:solidFill>
                <a:latin typeface="PT Sans"/>
              </a:rPr>
              <a:t>Use it to easily make physical devices that connect to the web.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46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2"/>
                </a:solidFill>
              </a:rPr>
              <a:t>TI CC3000 </a:t>
            </a:r>
            <a:r>
              <a:rPr lang="en-US" sz="2000" dirty="0" err="1" smtClean="0">
                <a:solidFill>
                  <a:schemeClr val="accent2"/>
                </a:solidFill>
              </a:rPr>
              <a:t>WiFi</a:t>
            </a:r>
            <a:r>
              <a:rPr lang="en-US" sz="2000" dirty="0" smtClean="0">
                <a:solidFill>
                  <a:schemeClr val="accent2"/>
                </a:solidFill>
              </a:rPr>
              <a:t> radio built in</a:t>
            </a:r>
            <a:endParaRPr lang="en-US" sz="3600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solidFill>
                  <a:srgbClr val="00B0F0"/>
                </a:solidFill>
              </a:rPr>
              <a:t>180MHz ARM Cortex M3 Microprocessor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rgbClr val="7030A0"/>
                </a:solidFill>
              </a:rPr>
              <a:t>32MB/</a:t>
            </a:r>
            <a:r>
              <a:rPr lang="en-US" sz="2000" dirty="0" err="1" smtClean="0">
                <a:solidFill>
                  <a:srgbClr val="7030A0"/>
                </a:solidFill>
              </a:rPr>
              <a:t>ea</a:t>
            </a:r>
            <a:r>
              <a:rPr lang="en-US" sz="2000" dirty="0" smtClean="0">
                <a:solidFill>
                  <a:srgbClr val="7030A0"/>
                </a:solidFill>
              </a:rPr>
              <a:t> RAM and Flash Memory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</a:rPr>
              <a:t>Micro USB or Batter Power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Programmable via JavaScript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Compatible with 10,000’s of node.js packages through </a:t>
            </a:r>
            <a:r>
              <a:rPr lang="en-US" sz="2000" dirty="0" err="1" smtClean="0"/>
              <a:t>npm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Deploy over USB or remotely by </a:t>
            </a:r>
            <a:r>
              <a:rPr lang="en-US" sz="2000" dirty="0" err="1" smtClean="0"/>
              <a:t>WiFi</a:t>
            </a: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125980" y="845820"/>
            <a:ext cx="1203960" cy="1432560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37360" y="4000500"/>
            <a:ext cx="1257300" cy="83058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51560" y="304800"/>
            <a:ext cx="998220" cy="8458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86100" y="3463131"/>
            <a:ext cx="632460" cy="758349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2671196">
            <a:off x="1910744" y="2687462"/>
            <a:ext cx="1136143" cy="118856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9480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6" grpId="0" animBg="1"/>
      <p:bldP spid="8" grpId="0" animBg="1"/>
      <p:bldP spid="9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Installing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Updating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Getting online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8200" y="1073711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npm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CCFFCC"/>
                </a:solidFill>
                <a:latin typeface="Consolas"/>
                <a:cs typeface="Consolas"/>
              </a:rPr>
              <a:t>install </a:t>
            </a:r>
            <a:r>
              <a:rPr lang="en-US" dirty="0" err="1">
                <a:solidFill>
                  <a:srgbClr val="CCFFCC"/>
                </a:solidFill>
                <a:latin typeface="Consolas"/>
                <a:cs typeface="Consolas"/>
              </a:rPr>
              <a:t>tessel</a:t>
            </a:r>
            <a:r>
              <a:rPr lang="en-US" dirty="0">
                <a:solidFill>
                  <a:srgbClr val="CCFFCC"/>
                </a:solidFill>
                <a:latin typeface="Consolas"/>
                <a:cs typeface="Consolas"/>
              </a:rPr>
              <a:t> -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g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8200" y="2561702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tessel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update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4075881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CFFCC"/>
                </a:solidFill>
                <a:latin typeface="Consolas"/>
                <a:cs typeface="Consolas"/>
              </a:rPr>
              <a:t>t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essel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wifi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–n &lt;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ssid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&gt; -p &lt;pw&gt;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8864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6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406400"/>
            <a:ext cx="4038600" cy="5719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Blinking Lights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8200" y="2968287"/>
            <a:ext cx="40386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tessel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run </a:t>
            </a:r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blink.js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1060" y="1003017"/>
            <a:ext cx="4015740" cy="132343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var</a:t>
            </a:r>
            <a:r>
              <a:rPr lang="en-US" sz="1600" dirty="0">
                <a:solidFill>
                  <a:srgbClr val="00FFFF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tessel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 = require(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</a:t>
            </a:r>
            <a:r>
              <a:rPr lang="en-US" sz="1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tessel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'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endParaRPr lang="en-US" sz="1600" dirty="0">
              <a:solidFill>
                <a:schemeClr val="bg1">
                  <a:lumMod val="95000"/>
                </a:schemeClr>
              </a:solidFill>
              <a:latin typeface="Consolas"/>
              <a:cs typeface="Consolas"/>
            </a:endParaRPr>
          </a:p>
          <a:p>
            <a:r>
              <a:rPr lang="en-US" sz="1600" dirty="0" err="1">
                <a:solidFill>
                  <a:srgbClr val="00FFFF"/>
                </a:solidFill>
                <a:latin typeface="Consolas"/>
                <a:cs typeface="Consolas"/>
              </a:rPr>
              <a:t>setInterval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i="1" dirty="0">
                <a:solidFill>
                  <a:srgbClr val="00FFFF"/>
                </a:solidFill>
                <a:latin typeface="Consolas"/>
                <a:cs typeface="Consolas"/>
              </a:rPr>
              <a:t>function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() {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tessel.led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[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0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].toggle();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}, 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100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Consolas"/>
                <a:cs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648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38" b="90190" l="5444" r="94000">
                        <a14:foregroundMark x1="16333" y1="90190" x2="16333" y2="90190"/>
                        <a14:foregroundMark x1="94000" y1="9019" x2="94000" y2="9019"/>
                        <a14:foregroundMark x1="59333" y1="10759" x2="59333" y2="10759"/>
                      </a14:backgroundRemoval>
                    </a14:imgEffect>
                  </a14:imgLayer>
                </a14:imgProps>
              </a:ext>
            </a:extLst>
          </a:blip>
          <a:srcRect l="6697" t="3502" r="7543" b="8603"/>
          <a:stretch/>
        </p:blipFill>
        <p:spPr>
          <a:xfrm>
            <a:off x="5093274" y="608872"/>
            <a:ext cx="3626831" cy="2610258"/>
          </a:xfrm>
        </p:spPr>
      </p:pic>
    </p:spTree>
    <p:extLst>
      <p:ext uri="{BB962C8B-B14F-4D97-AF65-F5344CB8AC3E}">
        <p14:creationId xmlns:p14="http://schemas.microsoft.com/office/powerpoint/2010/main" val="18174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541" r="22541"/>
          <a:stretch>
            <a:fillRect/>
          </a:stretch>
        </p:blipFill>
        <p:spPr>
          <a:xfrm>
            <a:off x="457200" y="406400"/>
            <a:ext cx="4038600" cy="5719763"/>
          </a:xfrm>
        </p:spPr>
      </p:pic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38" b="90190" l="5444" r="94000">
                        <a14:foregroundMark x1="16333" y1="90190" x2="16333" y2="90190"/>
                        <a14:foregroundMark x1="94000" y1="9019" x2="94000" y2="9019"/>
                        <a14:foregroundMark x1="59333" y1="10759" x2="59333" y2="10759"/>
                      </a14:backgroundRemoval>
                    </a14:imgEffect>
                  </a14:imgLayer>
                </a14:imgProps>
              </a:ext>
            </a:extLst>
          </a:blip>
          <a:srcRect l="19700" t="3502" r="7543" b="8603"/>
          <a:stretch/>
        </p:blipFill>
        <p:spPr>
          <a:xfrm>
            <a:off x="4469614" y="608872"/>
            <a:ext cx="3076913" cy="26102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5987" t="16308" r="24396" b="36277"/>
          <a:stretch/>
        </p:blipFill>
        <p:spPr>
          <a:xfrm>
            <a:off x="7585809" y="1237385"/>
            <a:ext cx="1282129" cy="1394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1918" y="3518237"/>
            <a:ext cx="424602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CCFFCC"/>
                </a:solidFill>
                <a:latin typeface="Consolas"/>
                <a:cs typeface="Consolas"/>
              </a:rPr>
              <a:t>npm</a:t>
            </a:r>
            <a:r>
              <a:rPr lang="en-US" dirty="0" smtClean="0">
                <a:solidFill>
                  <a:srgbClr val="CCFFCC"/>
                </a:solidFill>
                <a:latin typeface="Consolas"/>
                <a:cs typeface="Consolas"/>
              </a:rPr>
              <a:t> install camera-vc0706</a:t>
            </a:r>
            <a:endParaRPr lang="en-US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1918" y="4290785"/>
            <a:ext cx="4246020" cy="33855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D9D9D9"/>
                </a:solidFill>
                <a:latin typeface="Consolas"/>
                <a:cs typeface="Consolas"/>
              </a:rPr>
              <a:t>camera.takePicture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</a:t>
            </a:r>
            <a:r>
              <a:rPr lang="en-US" sz="1600" i="1" dirty="0" smtClean="0">
                <a:solidFill>
                  <a:srgbClr val="00FFFF"/>
                </a:solidFill>
                <a:latin typeface="Consolas"/>
                <a:cs typeface="Consolas"/>
              </a:rPr>
              <a:t>function</a:t>
            </a:r>
            <a:r>
              <a:rPr lang="en-US" sz="1600" dirty="0" smtClean="0">
                <a:solidFill>
                  <a:srgbClr val="D9D9D9"/>
                </a:solidFill>
                <a:latin typeface="Consolas"/>
                <a:cs typeface="Consolas"/>
              </a:rPr>
              <a:t>(){});</a:t>
            </a:r>
            <a:endParaRPr lang="en-US" sz="1600" dirty="0">
              <a:solidFill>
                <a:srgbClr val="D9D9D9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232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5952" y="296513"/>
            <a:ext cx="2616734" cy="914400"/>
            <a:chOff x="605952" y="296513"/>
            <a:chExt cx="2616734" cy="914400"/>
          </a:xfrm>
        </p:grpSpPr>
        <p:pic>
          <p:nvPicPr>
            <p:cNvPr id="1026" name="Picture 2" descr="https://s3.amazonaws.com/technicalmachine-assets/product+pics/2014+05+15+production+modules/acceleromete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257" y="296513"/>
              <a:ext cx="114442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605952" y="340907"/>
              <a:ext cx="1563826" cy="825612"/>
              <a:chOff x="-352978" y="5521525"/>
              <a:chExt cx="1563826" cy="825612"/>
            </a:xfrm>
          </p:grpSpPr>
          <p:pic>
            <p:nvPicPr>
              <p:cNvPr id="1028" name="Picture 4" descr="https://s3.amazonaws.com/technicalmachine-assets/technical-io/modules/accelerometer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335" y="552152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-352978" y="5977805"/>
                <a:ext cx="1563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Accelerometer</a:t>
                </a:r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93435" y="1366510"/>
            <a:ext cx="2286674" cy="914400"/>
            <a:chOff x="893435" y="1366510"/>
            <a:chExt cx="2286674" cy="914400"/>
          </a:xfrm>
        </p:grpSpPr>
        <p:pic>
          <p:nvPicPr>
            <p:cNvPr id="1044" name="Picture 20" descr="https://s3.amazonaws.com/technicalmachine-assets/product+pics/2014+05+15+production+modules/ambient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117" y="1366510"/>
              <a:ext cx="1078992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/>
            <p:cNvGrpSpPr/>
            <p:nvPr/>
          </p:nvGrpSpPr>
          <p:grpSpPr>
            <a:xfrm>
              <a:off x="893435" y="1410444"/>
              <a:ext cx="988861" cy="825612"/>
              <a:chOff x="1547893" y="5522445"/>
              <a:chExt cx="988861" cy="825612"/>
            </a:xfrm>
          </p:grpSpPr>
          <p:pic>
            <p:nvPicPr>
              <p:cNvPr id="1060" name="Picture 36" descr="https://s3.amazonaws.com/technicalmachine-assets/technical-io/modules/ambient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3723" y="552244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1547893" y="5978725"/>
                <a:ext cx="988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Ambient</a:t>
                </a:r>
                <a:endParaRPr lang="en-US" dirty="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019816" y="2436507"/>
            <a:ext cx="2684845" cy="914400"/>
            <a:chOff x="1019816" y="2436507"/>
            <a:chExt cx="2684845" cy="914400"/>
          </a:xfrm>
        </p:grpSpPr>
        <p:pic>
          <p:nvPicPr>
            <p:cNvPr id="1032" name="Picture 8" descr="https://s3.amazonaws.com/technicalmachine-assets/product+pics/2014+05+15+production+modules/audio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357" y="2436507"/>
              <a:ext cx="1588304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1019816" y="2479981"/>
              <a:ext cx="736099" cy="826532"/>
              <a:chOff x="2714857" y="5522445"/>
              <a:chExt cx="736099" cy="826532"/>
            </a:xfrm>
          </p:grpSpPr>
          <p:pic>
            <p:nvPicPr>
              <p:cNvPr id="1062" name="Picture 38" descr="https://s3.amazonaws.com/technicalmachine-assets/technical-io/modules/audio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6783" y="552244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714857" y="5979645"/>
                <a:ext cx="7360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Audio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829988" y="3506504"/>
            <a:ext cx="2327261" cy="914400"/>
            <a:chOff x="829988" y="3506504"/>
            <a:chExt cx="2327261" cy="914400"/>
          </a:xfrm>
        </p:grpSpPr>
        <p:pic>
          <p:nvPicPr>
            <p:cNvPr id="1036" name="Picture 12" descr="https://s3.amazonaws.com/technicalmachine-assets/product+pics/2014+05+15+production+modules/ble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117" y="3506504"/>
              <a:ext cx="1056132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829988" y="3550438"/>
              <a:ext cx="1115755" cy="826532"/>
              <a:chOff x="3590565" y="5521525"/>
              <a:chExt cx="1115755" cy="826532"/>
            </a:xfrm>
          </p:grpSpPr>
          <p:pic>
            <p:nvPicPr>
              <p:cNvPr id="1064" name="Picture 40" descr="https://s3.amazonaws.com/technicalmachine-assets/technical-io/modules/ble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9843" y="552152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590565" y="5978725"/>
                <a:ext cx="1115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Bluetooth</a:t>
                </a:r>
                <a:endParaRPr lang="en-US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935626" y="4576501"/>
            <a:ext cx="2441079" cy="914400"/>
            <a:chOff x="935626" y="4576501"/>
            <a:chExt cx="2441079" cy="914400"/>
          </a:xfrm>
        </p:grpSpPr>
        <p:pic>
          <p:nvPicPr>
            <p:cNvPr id="1038" name="Picture 14" descr="https://s3.amazonaws.com/technicalmachine-assets/product+pics/2014+05+15+production+modules/camera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257" y="4576501"/>
              <a:ext cx="129844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935626" y="4620895"/>
              <a:ext cx="904479" cy="825612"/>
              <a:chOff x="4914647" y="5522445"/>
              <a:chExt cx="904479" cy="825612"/>
            </a:xfrm>
          </p:grpSpPr>
          <p:pic>
            <p:nvPicPr>
              <p:cNvPr id="1066" name="Picture 42" descr="https://s3.amazonaws.com/technicalmachine-assets/technical-io/modules/camera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8860" y="5522445"/>
                <a:ext cx="416052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4914647" y="5978725"/>
                <a:ext cx="904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Camera</a:t>
                </a:r>
                <a:endParaRPr lang="en-US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939569" y="5646498"/>
            <a:ext cx="2246636" cy="914400"/>
            <a:chOff x="939569" y="5646498"/>
            <a:chExt cx="2246636" cy="914400"/>
          </a:xfrm>
        </p:grpSpPr>
        <p:pic>
          <p:nvPicPr>
            <p:cNvPr id="1040" name="Picture 16" descr="https://s3.amazonaws.com/technicalmachine-assets/product+pics/2014+05+15+production+modules/climate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497" y="5646498"/>
              <a:ext cx="109270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939569" y="5690432"/>
              <a:ext cx="896592" cy="826532"/>
              <a:chOff x="5909750" y="5521525"/>
              <a:chExt cx="896592" cy="826532"/>
            </a:xfrm>
          </p:grpSpPr>
          <p:pic>
            <p:nvPicPr>
              <p:cNvPr id="1068" name="Picture 44" descr="https://s3.amazonaws.com/technicalmachine-assets/technical-io/modules/climate.png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6640" y="5521525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5909750" y="5978725"/>
                <a:ext cx="896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Climate</a:t>
                </a:r>
                <a:endParaRPr lang="en-US" dirty="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355413" y="252119"/>
            <a:ext cx="2175954" cy="958334"/>
            <a:chOff x="5355413" y="252119"/>
            <a:chExt cx="2175954" cy="958334"/>
          </a:xfrm>
        </p:grpSpPr>
        <p:pic>
          <p:nvPicPr>
            <p:cNvPr id="1046" name="Picture 22" descr="https://s3.amazonaws.com/technicalmachine-assets/product+pics/2014+05+15+production+modules/gps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091" y="252119"/>
              <a:ext cx="106527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/>
            <p:cNvGrpSpPr/>
            <p:nvPr/>
          </p:nvGrpSpPr>
          <p:grpSpPr>
            <a:xfrm>
              <a:off x="5355413" y="383921"/>
              <a:ext cx="554960" cy="826532"/>
              <a:chOff x="481989" y="-1897983"/>
              <a:chExt cx="554960" cy="826532"/>
            </a:xfrm>
          </p:grpSpPr>
          <p:pic>
            <p:nvPicPr>
              <p:cNvPr id="1072" name="Picture 48" descr="https://s3.amazonaws.com/technicalmachine-assets/technical-io/modules/gps.png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869" y="-1897983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481989" y="-1440783"/>
                <a:ext cx="554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GPS</a:t>
                </a:r>
                <a:endParaRPr lang="en-US" dirty="0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5166002" y="1331955"/>
            <a:ext cx="2392797" cy="933882"/>
            <a:chOff x="5166002" y="1331955"/>
            <a:chExt cx="2392797" cy="933882"/>
          </a:xfrm>
        </p:grpSpPr>
        <p:pic>
          <p:nvPicPr>
            <p:cNvPr id="1048" name="Picture 24" descr="https://s3.amazonaws.com/technicalmachine-assets/product+pics/2014+05+15+production+modules/ir.jp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091" y="1331955"/>
              <a:ext cx="109270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5166002" y="1439305"/>
              <a:ext cx="933782" cy="826532"/>
              <a:chOff x="1804034" y="-1897983"/>
              <a:chExt cx="933782" cy="826532"/>
            </a:xfrm>
          </p:grpSpPr>
          <p:pic>
            <p:nvPicPr>
              <p:cNvPr id="1074" name="Picture 50" descr="https://s3.amazonaws.com/technicalmachine-assets/technical-io/modules/infrared.png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2323" y="-1897983"/>
                <a:ext cx="455846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1804034" y="-1440783"/>
                <a:ext cx="933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Infrared</a:t>
                </a:r>
                <a:endParaRPr lang="en-US" dirty="0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4900385" y="2411791"/>
            <a:ext cx="2640126" cy="919293"/>
            <a:chOff x="4900385" y="2411791"/>
            <a:chExt cx="2640126" cy="919293"/>
          </a:xfrm>
        </p:grpSpPr>
        <p:pic>
          <p:nvPicPr>
            <p:cNvPr id="1050" name="Picture 26" descr="https://s3.amazonaws.com/technicalmachine-assets/product+pics/2014+05+15+production+modules/microsd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091" y="2411791"/>
              <a:ext cx="107442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4900385" y="2494689"/>
              <a:ext cx="1465016" cy="836395"/>
              <a:chOff x="3187338" y="-1897983"/>
              <a:chExt cx="1465016" cy="836395"/>
            </a:xfrm>
          </p:grpSpPr>
          <p:pic>
            <p:nvPicPr>
              <p:cNvPr id="1076" name="Picture 52" descr="https://s3.amazonaws.com/technicalmachine-assets/technical-io/modules/sdcard.png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1243" y="-1897983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3187338" y="-1430920"/>
                <a:ext cx="1465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err="1" smtClean="0"/>
                  <a:t>MicroSD</a:t>
                </a:r>
                <a:r>
                  <a:rPr lang="en-US" dirty="0" smtClean="0"/>
                  <a:t> Card</a:t>
                </a:r>
                <a:endParaRPr lang="en-US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247210" y="3491627"/>
            <a:ext cx="2303969" cy="914400"/>
            <a:chOff x="5247210" y="3491627"/>
            <a:chExt cx="2303969" cy="914400"/>
          </a:xfrm>
        </p:grpSpPr>
        <p:pic>
          <p:nvPicPr>
            <p:cNvPr id="1052" name="Picture 28" descr="https://s3.amazonaws.com/technicalmachine-assets/product+pics/2014+05+15+production+modules/nrf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331" y="3491627"/>
              <a:ext cx="1069848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/>
            <p:cNvGrpSpPr/>
            <p:nvPr/>
          </p:nvGrpSpPr>
          <p:grpSpPr>
            <a:xfrm>
              <a:off x="5247210" y="3559936"/>
              <a:ext cx="771366" cy="836395"/>
              <a:chOff x="5576238" y="-1897983"/>
              <a:chExt cx="771366" cy="836395"/>
            </a:xfrm>
          </p:grpSpPr>
          <p:pic>
            <p:nvPicPr>
              <p:cNvPr id="1078" name="Picture 54" descr="https://s3.amazonaws.com/technicalmachine-assets/technical-io/modules/nrf.png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1122" y="-1897983"/>
                <a:ext cx="461596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5576238" y="-1430920"/>
                <a:ext cx="7713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nRF24</a:t>
                </a:r>
                <a:endParaRPr lang="en-US" dirty="0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5290652" y="4571463"/>
            <a:ext cx="2447979" cy="914400"/>
            <a:chOff x="5290652" y="4571463"/>
            <a:chExt cx="2447979" cy="914400"/>
          </a:xfrm>
        </p:grpSpPr>
        <p:pic>
          <p:nvPicPr>
            <p:cNvPr id="1054" name="Picture 30" descr="https://s3.amazonaws.com/technicalmachine-assets/product+pics/2014+05+15+production+modules/relay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471" y="4571463"/>
              <a:ext cx="128016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5290652" y="4625183"/>
              <a:ext cx="684483" cy="826532"/>
              <a:chOff x="7175704" y="-1888120"/>
              <a:chExt cx="684483" cy="826532"/>
            </a:xfrm>
          </p:grpSpPr>
          <p:pic>
            <p:nvPicPr>
              <p:cNvPr id="1080" name="Picture 56" descr="https://s3.amazonaws.com/technicalmachine-assets/technical-io/modules/relay.png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9344" y="-1888120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7175704" y="-1430920"/>
                <a:ext cx="684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Relay</a:t>
                </a:r>
                <a:endParaRPr lang="en-US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5276866" y="5651300"/>
            <a:ext cx="3019778" cy="914400"/>
            <a:chOff x="5276866" y="5651300"/>
            <a:chExt cx="3019778" cy="914400"/>
          </a:xfrm>
        </p:grpSpPr>
        <p:pic>
          <p:nvPicPr>
            <p:cNvPr id="1058" name="Picture 34" descr="https://s3.amazonaws.com/technicalmachine-assets/product+pics/2014+05+15+production+modules/servo.jpg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931" y="5651300"/>
              <a:ext cx="1967713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5276866" y="5680569"/>
              <a:ext cx="712054" cy="836395"/>
              <a:chOff x="12769799" y="-1897983"/>
              <a:chExt cx="712054" cy="836395"/>
            </a:xfrm>
          </p:grpSpPr>
          <p:pic>
            <p:nvPicPr>
              <p:cNvPr id="1084" name="Picture 60" descr="https://s3.amazonaws.com/technicalmachine-assets/technical-io/modules/servo.png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97225" y="-1897983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2769799" y="-1430920"/>
                <a:ext cx="712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Servo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095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353</TotalTime>
  <Words>364</Words>
  <Application>Microsoft Office PowerPoint</Application>
  <PresentationFormat>On-screen Show (4:3)</PresentationFormat>
  <Paragraphs>145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Consolas</vt:lpstr>
      <vt:lpstr>PT Sans</vt:lpstr>
      <vt:lpstr>Office Theme</vt:lpstr>
      <vt:lpstr>Building the Internet of Things…</vt:lpstr>
      <vt:lpstr>Hi. I’m Adam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Adam Barney</cp:lastModifiedBy>
  <cp:revision>64</cp:revision>
  <dcterms:created xsi:type="dcterms:W3CDTF">2010-04-12T23:12:02Z</dcterms:created>
  <dcterms:modified xsi:type="dcterms:W3CDTF">2015-01-07T19:17:31Z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